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6" r:id="rId6"/>
    <p:sldId id="261" r:id="rId7"/>
    <p:sldId id="262" r:id="rId8"/>
    <p:sldId id="265" r:id="rId9"/>
    <p:sldId id="260" r:id="rId10"/>
    <p:sldId id="263" r:id="rId11"/>
    <p:sldId id="264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80" r:id="rId20"/>
    <p:sldId id="273" r:id="rId21"/>
    <p:sldId id="274" r:id="rId22"/>
    <p:sldId id="277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2520280"/>
          </a:xfrm>
        </p:spPr>
        <p:txBody>
          <a:bodyPr>
            <a:normAutofit/>
          </a:bodyPr>
          <a:lstStyle/>
          <a:p>
            <a:pPr algn="just"/>
            <a:r>
              <a:rPr lang="ru-RU" sz="3400" b="1" dirty="0" smtClean="0"/>
              <a:t>Агрессия</a:t>
            </a:r>
            <a:r>
              <a:rPr lang="ru-RU" sz="3400" dirty="0" smtClean="0"/>
              <a:t> (от лат. </a:t>
            </a:r>
            <a:r>
              <a:rPr lang="ru-RU" sz="3400" dirty="0" err="1" smtClean="0"/>
              <a:t>aggredere</a:t>
            </a:r>
            <a:r>
              <a:rPr lang="ru-RU" sz="3400" dirty="0" smtClean="0"/>
              <a:t> - нападать) - </a:t>
            </a:r>
            <a:r>
              <a:rPr lang="ru-RU" sz="3400" b="1" i="1" u="sng" dirty="0" smtClean="0"/>
              <a:t>поведение, </a:t>
            </a:r>
            <a:r>
              <a:rPr lang="ru-RU" sz="3400" dirty="0" smtClean="0"/>
              <a:t>направленное на нанесение физического или психологического вреда, вплоть до уничтожения объекта </a:t>
            </a:r>
            <a:r>
              <a:rPr lang="ru-RU" sz="3400" b="1" dirty="0" smtClean="0"/>
              <a:t>агрессии</a:t>
            </a:r>
            <a:endParaRPr lang="ru-RU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понедельничные гроздья гнева\картинки\2 скрытая агре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понедельничные гроздья гнева\картинки\3 виды скрытой агре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Агрессия. Подавлять? Или предъявлять?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предъявлении агрессии страдают социальные связи.</a:t>
            </a:r>
          </a:p>
          <a:p>
            <a:r>
              <a:rPr lang="ru-RU" dirty="0" smtClean="0"/>
              <a:t> У оппонента может появляться ответное чувство гнева.</a:t>
            </a:r>
          </a:p>
          <a:p>
            <a:r>
              <a:rPr lang="ru-RU" dirty="0" smtClean="0"/>
              <a:t>Страх у собеседника.</a:t>
            </a:r>
          </a:p>
          <a:p>
            <a:r>
              <a:rPr lang="ru-RU" dirty="0" smtClean="0"/>
              <a:t>Обида (подавленное чувство агрессии).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понедельничные гроздья гнева\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олотов АС\Desktop\0011-011-Podavlennyj-gnev-pererastaet-v-chuvstvo-ob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26147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Невыраженный гнев повышает пульс, влияет на кровяное давление, на всю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систему, печень и некоторые другие органы.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Невыраженный гнев (жертвы) может превратить человека в агрессора.</a:t>
            </a:r>
            <a:endParaRPr lang="ru-RU" sz="3600" dirty="0"/>
          </a:p>
        </p:txBody>
      </p:sp>
      <p:pic>
        <p:nvPicPr>
          <p:cNvPr id="12290" name="Picture 2" descr="C:\Users\Толотов АС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Отсутствие гнева позволяет другим людям манипулировать нами.</a:t>
            </a:r>
            <a:endParaRPr lang="ru-RU" dirty="0"/>
          </a:p>
        </p:txBody>
      </p:sp>
      <p:pic>
        <p:nvPicPr>
          <p:cNvPr id="8194" name="Picture 2" descr="C:\Users\Толотов АС\Desktop\manipulyator-zhensh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95334"/>
            <a:ext cx="7115919" cy="400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олотов АС\Desktop\1005469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104456" cy="5898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Четко выстроенные личностные границы – залог психологического благополучия.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340768"/>
            <a:ext cx="8589640" cy="1944216"/>
          </a:xfrm>
        </p:spPr>
        <p:txBody>
          <a:bodyPr>
            <a:noAutofit/>
          </a:bodyPr>
          <a:lstStyle/>
          <a:p>
            <a:pPr algn="just"/>
            <a:r>
              <a:rPr lang="ru-RU" sz="3500" b="1" dirty="0" smtClean="0"/>
              <a:t>Эмоция</a:t>
            </a:r>
            <a:r>
              <a:rPr lang="ru-RU" sz="3500" dirty="0" smtClean="0"/>
              <a:t> </a:t>
            </a:r>
            <a:r>
              <a:rPr lang="ru-RU" sz="3500" b="1" dirty="0" smtClean="0"/>
              <a:t>раздражения</a:t>
            </a:r>
            <a:r>
              <a:rPr lang="ru-RU" sz="3500" dirty="0" smtClean="0"/>
              <a:t> - </a:t>
            </a:r>
            <a:r>
              <a:rPr lang="ru-RU" sz="3500" b="1" dirty="0" smtClean="0"/>
              <a:t>это</a:t>
            </a:r>
            <a:r>
              <a:rPr lang="ru-RU" sz="3500" dirty="0" smtClean="0"/>
              <a:t> концентрированное недовольство.</a:t>
            </a:r>
          </a:p>
          <a:p>
            <a:pPr algn="just"/>
            <a:endParaRPr lang="ru-RU" sz="3500" dirty="0" smtClean="0"/>
          </a:p>
          <a:p>
            <a:pPr algn="just"/>
            <a:r>
              <a:rPr lang="ru-RU" sz="3500" b="1" dirty="0" smtClean="0"/>
              <a:t>Раздражение</a:t>
            </a:r>
            <a:r>
              <a:rPr lang="ru-RU" sz="3500" dirty="0" smtClean="0"/>
              <a:t> не обязательно связано со злобой, оно как правило </a:t>
            </a:r>
            <a:r>
              <a:rPr lang="ru-RU" sz="3500" dirty="0" err="1" smtClean="0"/>
              <a:t>ситуативно</a:t>
            </a:r>
            <a:r>
              <a:rPr lang="ru-RU" sz="3500" dirty="0" smtClean="0"/>
              <a:t> и проходит вместе с ситуацией, его породившей.</a:t>
            </a:r>
            <a:endParaRPr lang="ru-RU" sz="3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понедельничные гроздья гнева\картинки\заявление о границ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понедельничные гроздья гнева\картинки\здоровые гран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I:\понедельничные гроздья гнева\картинки\как сделать границы здоровы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понедельничные гроздья гнева\картинки\причины плохих гран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:\понедельничные гроздья гнева\картинки\упражнение мои гран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808312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/>
              <a:t>Гнев — </a:t>
            </a:r>
            <a:r>
              <a:rPr lang="ru-RU" sz="3400" b="1" i="1" dirty="0" smtClean="0"/>
              <a:t>это эмоция, </a:t>
            </a:r>
            <a:r>
              <a:rPr lang="ru-RU" sz="3400" dirty="0" smtClean="0"/>
              <a:t>зачастую имеющая агрессивный характер, направленная по отношению к чему-то или кому-то с целью уничтожения, подавления, подчинения. </a:t>
            </a:r>
            <a:endParaRPr lang="ru-RU" sz="3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64296"/>
          </a:xfrm>
        </p:spPr>
        <p:txBody>
          <a:bodyPr>
            <a:noAutofit/>
          </a:bodyPr>
          <a:lstStyle/>
          <a:p>
            <a:pPr algn="just"/>
            <a:r>
              <a:rPr lang="ru-RU" sz="3500" b="1" dirty="0" smtClean="0"/>
              <a:t>Ярость</a:t>
            </a:r>
            <a:r>
              <a:rPr lang="ru-RU" sz="3500" dirty="0" smtClean="0"/>
              <a:t> - кратковременная вспышка </a:t>
            </a:r>
            <a:r>
              <a:rPr lang="ru-RU" sz="3500" b="1" dirty="0" smtClean="0"/>
              <a:t>сильного</a:t>
            </a:r>
            <a:r>
              <a:rPr lang="ru-RU" sz="3500" dirty="0" smtClean="0"/>
              <a:t> </a:t>
            </a:r>
            <a:r>
              <a:rPr lang="ru-RU" sz="3500" b="1" dirty="0" smtClean="0"/>
              <a:t>гнева</a:t>
            </a:r>
            <a:r>
              <a:rPr lang="ru-RU" sz="3500" dirty="0" smtClean="0"/>
              <a:t>, при которой человек не понимает, что он делает или говорит от избытка эмоций.</a:t>
            </a:r>
            <a:endParaRPr lang="ru-RU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6280"/>
          </a:xfrm>
        </p:spPr>
        <p:txBody>
          <a:bodyPr/>
          <a:lstStyle/>
          <a:p>
            <a:r>
              <a:rPr lang="ru-RU" b="1" dirty="0" err="1" smtClean="0"/>
              <a:t>Оби́да</a:t>
            </a:r>
            <a:r>
              <a:rPr lang="ru-RU" dirty="0" smtClean="0"/>
              <a:t> — реакция человека на воспринимаемое как несправедливо причиненное огорчение, оскорбление, а также вызванные этим отрицательно окрашенные эмоции. Включает в себя переживание гнева к обидчику и жалости к себе в конфликтной ситуации.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лотов АС\Desktop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понедельничные гроздья гнева\картинки\1.1 мотивы гн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74" y="0"/>
            <a:ext cx="9160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ИНЫЕ ПРИЧИНЫ АГРЕССИВНОГО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Культурные особенности</a:t>
            </a:r>
          </a:p>
          <a:p>
            <a:r>
              <a:rPr lang="ru-RU" dirty="0" smtClean="0"/>
              <a:t>Гормоны</a:t>
            </a:r>
          </a:p>
          <a:p>
            <a:r>
              <a:rPr lang="ru-RU" dirty="0" smtClean="0"/>
              <a:t>Психические заболевания</a:t>
            </a:r>
          </a:p>
          <a:p>
            <a:r>
              <a:rPr lang="ru-RU" dirty="0" smtClean="0"/>
              <a:t>Плохое физическое самочувствие</a:t>
            </a:r>
          </a:p>
          <a:p>
            <a:r>
              <a:rPr lang="ru-RU" dirty="0" smtClean="0"/>
              <a:t>Паразиты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лотов АС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</TotalTime>
  <Words>124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ИНЫЕ ПРИЧИНЫ АГРЕССИВНОГО ПОВЕДЕНИЯ</vt:lpstr>
      <vt:lpstr>Слайд 9</vt:lpstr>
      <vt:lpstr>Слайд 10</vt:lpstr>
      <vt:lpstr>Слайд 11</vt:lpstr>
      <vt:lpstr>Агрессия. Подавлять? Или предъявлять?</vt:lpstr>
      <vt:lpstr>Слайд 13</vt:lpstr>
      <vt:lpstr>Слайд 14</vt:lpstr>
      <vt:lpstr>Слайд 15</vt:lpstr>
      <vt:lpstr>Невыраженный гнев (жертвы) может превратить человека в агрессора.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Толотов А.С.</dc:creator>
  <cp:lastModifiedBy>User</cp:lastModifiedBy>
  <cp:revision>11</cp:revision>
  <dcterms:created xsi:type="dcterms:W3CDTF">2019-04-19T05:02:29Z</dcterms:created>
  <dcterms:modified xsi:type="dcterms:W3CDTF">2019-04-29T05:25:22Z</dcterms:modified>
</cp:coreProperties>
</file>